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5" r:id="rId9"/>
    <p:sldId id="274" r:id="rId10"/>
    <p:sldId id="269" r:id="rId11"/>
    <p:sldId id="270" r:id="rId12"/>
    <p:sldId id="271" r:id="rId13"/>
    <p:sldId id="275" r:id="rId14"/>
    <p:sldId id="277" r:id="rId15"/>
    <p:sldId id="27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yn  Robertson" initials="R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94710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3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1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0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8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4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5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CCB4-0D63-4A91-9D43-56F01E304CE2}" type="datetimeFigureOut">
              <a:rPr lang="en-US" smtClean="0"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916C3-8130-42C2-AC35-1FF1B18AC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44687D"/>
                </a:solidFill>
                <a:latin typeface="Verdana" pitchFamily="34" charset="0"/>
                <a:cs typeface="Tahoma" pitchFamily="34" charset="0"/>
              </a:rPr>
              <a:t>In-Vehicle Monitoring Technology</a:t>
            </a:r>
            <a:endParaRPr lang="en-US" sz="3600" b="1" dirty="0">
              <a:solidFill>
                <a:srgbClr val="44687D"/>
              </a:solidFill>
              <a:latin typeface="Verdan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198"/>
            <a:ext cx="4036702" cy="26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001000" cy="914400"/>
          </a:xfrm>
        </p:spPr>
        <p:txBody>
          <a:bodyPr>
            <a:noAutofit/>
          </a:bodyPr>
          <a:lstStyle/>
          <a:p>
            <a:pPr algn="l"/>
            <a:r>
              <a:rPr lang="en-CA" sz="2400" b="1" kern="0" dirty="0" smtClean="0">
                <a:solidFill>
                  <a:schemeClr val="tx2"/>
                </a:solidFill>
                <a:ea typeface="ＭＳ Ｐゴシック"/>
              </a:rPr>
              <a:t>How would in-vehicle technology affect graduated driver licensing programs?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343" y="2743200"/>
            <a:ext cx="5747657" cy="36576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A video recording device could provide ongoing supervision of teen drivers.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Devices can help condition good habits and improve driving habits in the long term.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Devices enable parents to ensure that their teen is adhering to GDL program requirements.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43200"/>
            <a:ext cx="2133600" cy="31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8077200" cy="884238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What else can parents do to help </a:t>
            </a:r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reduce the </a:t>
            </a:r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crash risk of young drivers?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8229600" cy="3763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Choose a vehicle that provides good crash protection.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»"/>
            </a:pPr>
            <a:r>
              <a:rPr lang="en-US" sz="2400" dirty="0" smtClean="0">
                <a:latin typeface="+mj-lt"/>
              </a:rPr>
              <a:t>The death rate per registered vehicles is twice as high for small cars as larger cars.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Choose a vehicle that has good safety features.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If cost is an issue, delaying vehicle ownership for teens may be a safer option.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66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2" b="18564"/>
          <a:stretch/>
        </p:blipFill>
        <p:spPr bwMode="auto">
          <a:xfrm>
            <a:off x="5943600" y="2177143"/>
            <a:ext cx="2971800" cy="11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620000" cy="990600"/>
          </a:xfrm>
        </p:spPr>
        <p:txBody>
          <a:bodyPr>
            <a:norm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In-vehicle technology initiatives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8077200" cy="4495800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1C7299"/>
              </a:buClr>
              <a:buNone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 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600" b="1" dirty="0" smtClean="0">
                <a:latin typeface="+mj-lt"/>
              </a:rPr>
              <a:t>American Family Insurance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»"/>
            </a:pPr>
            <a:r>
              <a:rPr lang="en-US" sz="2500" dirty="0" smtClean="0">
                <a:latin typeface="+mj-lt"/>
              </a:rPr>
              <a:t>Teen Safe Driver Program gives members the option of installing an in-vehicle monitoring device in their young driver’s vehicle free of charge.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»"/>
            </a:pPr>
            <a:r>
              <a:rPr lang="en-US" sz="2500" dirty="0" smtClean="0">
                <a:latin typeface="+mj-lt"/>
              </a:rPr>
              <a:t>A study </a:t>
            </a:r>
            <a:r>
              <a:rPr lang="en-US" sz="2500" dirty="0" smtClean="0">
                <a:latin typeface="+mj-lt"/>
              </a:rPr>
              <a:t>by the University of Maryland’s National Study Center for Trauma and EMS found that this reduced risky driving habits by more than 70% for the young driver, with a 50% decrease experienced immediately.</a:t>
            </a:r>
          </a:p>
        </p:txBody>
      </p:sp>
    </p:spTree>
    <p:extLst>
      <p:ext uri="{BB962C8B-B14F-4D97-AF65-F5344CB8AC3E}">
        <p14:creationId xmlns:p14="http://schemas.microsoft.com/office/powerpoint/2010/main" val="858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467600" cy="990600"/>
          </a:xfrm>
        </p:spPr>
        <p:txBody>
          <a:bodyPr>
            <a:norm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In-vehicle technology initiatives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08237"/>
            <a:ext cx="7905750" cy="4068763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90000"/>
              </a:lnSpc>
              <a:spcAft>
                <a:spcPts val="300"/>
              </a:spcAft>
              <a:buClr>
                <a:srgbClr val="FFC000"/>
              </a:buClr>
              <a:buFont typeface="Symbol" panose="05050102010706020507" pitchFamily="18" charset="2"/>
              <a:buChar char="&gt;"/>
            </a:pPr>
            <a:r>
              <a:rPr lang="en-CA" sz="2400" b="1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</a:t>
            </a:r>
            <a:r>
              <a:rPr lang="en-US" sz="2400" dirty="0" smtClean="0">
                <a:latin typeface="+mj-lt"/>
              </a:rPr>
              <a:t>Ford’s My Key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»"/>
            </a:pPr>
            <a:r>
              <a:rPr lang="en-US" sz="2400" dirty="0" smtClean="0">
                <a:latin typeface="+mj-lt"/>
              </a:rPr>
              <a:t>Limits speed for young drivers.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»"/>
            </a:pPr>
            <a:r>
              <a:rPr lang="en-US" sz="2400" dirty="0" smtClean="0">
                <a:latin typeface="+mj-lt"/>
              </a:rPr>
              <a:t>Mutes audio until                                   seatbelts are buckled.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»"/>
            </a:pPr>
            <a:r>
              <a:rPr lang="en-US" sz="2400" dirty="0" smtClean="0">
                <a:latin typeface="+mj-lt"/>
              </a:rPr>
              <a:t>Early warnings lights                                      (e.g., low fuel at 100km                                        to empty instead of                                             30km).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429000"/>
            <a:ext cx="3314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6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5987" r="9634" b="4912"/>
          <a:stretch/>
        </p:blipFill>
        <p:spPr>
          <a:xfrm>
            <a:off x="6282519" y="2830773"/>
            <a:ext cx="2552131" cy="2183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0"/>
            <a:ext cx="7467600" cy="990600"/>
          </a:xfrm>
        </p:spPr>
        <p:txBody>
          <a:bodyPr>
            <a:norm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In-vehicle technology initiatives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7905750" cy="4373563"/>
          </a:xfrm>
        </p:spPr>
        <p:txBody>
          <a:bodyPr>
            <a:normAutofit fontScale="77500" lnSpcReduction="20000"/>
          </a:bodyPr>
          <a:lstStyle/>
          <a:p>
            <a:pPr lvl="0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Insurance programs with technologies that monitor: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»"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time driving and time of day;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»"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speed;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»"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acceleration and harsh breaking;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»"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mileage; and, </a:t>
            </a: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»"/>
            </a:pPr>
            <a:r>
              <a:rPr lang="en-CA" sz="20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location  (Insurance Bureau of Canada 2013).</a:t>
            </a:r>
          </a:p>
          <a:p>
            <a:pPr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Verdana" panose="020B0604030504040204" pitchFamily="34" charset="0"/>
              <a:buChar char="&gt;"/>
            </a:pPr>
            <a:r>
              <a:rPr lang="en-CA" sz="24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Examples:</a:t>
            </a:r>
            <a:endParaRPr lang="en-CA" sz="2400" kern="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lvl="1" eaLnBrk="0" fontAlgn="base" hangingPunct="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»"/>
            </a:pPr>
            <a:r>
              <a:rPr lang="en-US" sz="2000" i="1" dirty="0" err="1" smtClean="0">
                <a:latin typeface="+mj-lt"/>
              </a:rPr>
              <a:t>Ajusto</a:t>
            </a:r>
            <a:r>
              <a:rPr lang="en-US" sz="2000" i="1" dirty="0" smtClean="0">
                <a:latin typeface="+mj-lt"/>
              </a:rPr>
              <a:t> Program</a:t>
            </a:r>
            <a:r>
              <a:rPr lang="en-US" sz="2000" dirty="0" smtClean="0">
                <a:latin typeface="+mj-lt"/>
              </a:rPr>
              <a:t>- Desjardins Insurance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»"/>
            </a:pPr>
            <a:r>
              <a:rPr lang="en-US" sz="2000" i="1" dirty="0" smtClean="0">
                <a:latin typeface="+mj-lt"/>
              </a:rPr>
              <a:t>Snapshot</a:t>
            </a:r>
            <a:r>
              <a:rPr lang="en-US" sz="2000" dirty="0" smtClean="0">
                <a:latin typeface="+mj-lt"/>
              </a:rPr>
              <a:t>- Progressive Insurance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»"/>
            </a:pPr>
            <a:r>
              <a:rPr lang="en-US" sz="2000" i="1" dirty="0" smtClean="0">
                <a:latin typeface="+mj-lt"/>
              </a:rPr>
              <a:t>Drive Wise-</a:t>
            </a:r>
            <a:r>
              <a:rPr lang="en-US" sz="2000" u="sng" dirty="0" smtClean="0">
                <a:latin typeface="+mj-lt"/>
              </a:rPr>
              <a:t> Allstate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»"/>
            </a:pPr>
            <a:r>
              <a:rPr lang="en-US" sz="2000" i="1" dirty="0" err="1" smtClean="0">
                <a:latin typeface="+mj-lt"/>
              </a:rPr>
              <a:t>Mobiliz</a:t>
            </a:r>
            <a:r>
              <a:rPr lang="en-US" sz="2000" i="1" dirty="0" smtClean="0">
                <a:latin typeface="+mj-lt"/>
              </a:rPr>
              <a:t>- </a:t>
            </a:r>
            <a:r>
              <a:rPr lang="en-US" sz="2000" dirty="0" smtClean="0">
                <a:latin typeface="+mj-lt"/>
              </a:rPr>
              <a:t>Industrial Alliance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»"/>
            </a:pPr>
            <a:r>
              <a:rPr lang="en-US" sz="2000" i="1" dirty="0" smtClean="0">
                <a:latin typeface="+mj-lt"/>
              </a:rPr>
              <a:t>In-Drive- </a:t>
            </a:r>
            <a:r>
              <a:rPr lang="en-US" sz="2000" dirty="0" smtClean="0">
                <a:latin typeface="+mj-lt"/>
              </a:rPr>
              <a:t>State Farm</a:t>
            </a:r>
            <a:endParaRPr lang="en-US" sz="20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24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1752600"/>
            <a:ext cx="83058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200" b="1" kern="0" dirty="0" smtClean="0">
                <a:solidFill>
                  <a:schemeClr val="tx2"/>
                </a:solidFill>
                <a:ea typeface="ＭＳ Ｐゴシック"/>
              </a:rPr>
              <a:t>For more information, visit us at: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2925489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4000" u="sng" dirty="0" smtClean="0">
                <a:latin typeface="+mj-lt"/>
              </a:rPr>
              <a:t>www.yndrc.ca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Verdana" panose="020B0604030504040204" pitchFamily="34" charset="0"/>
              <a:buChar char="&gt;"/>
            </a:pPr>
            <a:r>
              <a:rPr lang="en-US" sz="4000" u="sng" dirty="0" smtClean="0">
                <a:latin typeface="+mj-lt"/>
              </a:rPr>
              <a:t>www.tirf.ca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19286159">
            <a:off x="2669864" y="4147558"/>
            <a:ext cx="5874837" cy="80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b="1" kern="0" dirty="0" smtClean="0">
                <a:solidFill>
                  <a:schemeClr val="accent6"/>
                </a:solidFill>
                <a:ea typeface="ＭＳ Ｐゴシック"/>
              </a:rPr>
              <a:t>Stay informed!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7696200" cy="685800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Overview</a:t>
            </a:r>
            <a:r>
              <a:rPr lang="en-CA" sz="3200" b="1" kern="0" dirty="0" smtClean="0">
                <a:solidFill>
                  <a:schemeClr val="tx2"/>
                </a:solidFill>
                <a:ea typeface="ＭＳ Ｐゴシック"/>
              </a:rPr>
              <a:t>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554" y="2590800"/>
            <a:ext cx="8530046" cy="3594463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What are in-vehicle monitoring technologies?</a:t>
            </a:r>
            <a:endParaRPr lang="en-US" sz="2800" b="1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Functions and benefits</a:t>
            </a: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Attitudes </a:t>
            </a:r>
            <a:r>
              <a:rPr lang="en-US" sz="2800" b="1" kern="0" dirty="0">
                <a:solidFill>
                  <a:srgbClr val="000000"/>
                </a:solidFill>
                <a:latin typeface="+mj-lt"/>
                <a:ea typeface="ＭＳ Ｐゴシック"/>
              </a:rPr>
              <a:t>and concerns</a:t>
            </a: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Future applications</a:t>
            </a:r>
          </a:p>
          <a:p>
            <a:pPr lvl="0" fontAlgn="base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F1D"/>
              </a:buClr>
              <a:buFont typeface="Tahoma" pitchFamily="34" charset="0"/>
              <a:buChar char="&gt;"/>
            </a:pPr>
            <a:r>
              <a:rPr lang="en-US" sz="2800" b="1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Current initiatives </a:t>
            </a:r>
            <a:endParaRPr lang="en-US" sz="2800" b="1" kern="0" dirty="0">
              <a:solidFill>
                <a:srgbClr val="000000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83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6400"/>
            <a:ext cx="7848600" cy="838200"/>
          </a:xfrm>
        </p:spPr>
        <p:txBody>
          <a:bodyPr>
            <a:normAutofit/>
          </a:bodyPr>
          <a:lstStyle/>
          <a:p>
            <a:pPr algn="l"/>
            <a:r>
              <a:rPr lang="en-CA" sz="3200" b="1" kern="0" dirty="0">
                <a:solidFill>
                  <a:schemeClr val="tx2"/>
                </a:solidFill>
                <a:ea typeface="ＭＳ Ｐゴシック"/>
              </a:rPr>
              <a:t>Definition</a:t>
            </a:r>
            <a:r>
              <a:rPr lang="en-CA" sz="3200" b="1" kern="0" dirty="0" smtClean="0">
                <a:solidFill>
                  <a:schemeClr val="tx2"/>
                </a:solidFill>
                <a:ea typeface="ＭＳ Ｐゴシック"/>
              </a:rPr>
              <a:t>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77724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800" dirty="0" smtClean="0">
                <a:latin typeface="+mj-lt"/>
              </a:rPr>
              <a:t>In-vehicle monitoring technologies are designed to: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600" dirty="0" smtClean="0">
                <a:latin typeface="+mj-lt"/>
              </a:rPr>
              <a:t>monitor, record, influence and provide feedback regarding </a:t>
            </a:r>
            <a:r>
              <a:rPr lang="en-US" sz="2600" dirty="0" smtClean="0">
                <a:latin typeface="+mj-lt"/>
              </a:rPr>
              <a:t>the in-vehicle </a:t>
            </a:r>
            <a:r>
              <a:rPr lang="en-US" sz="2600" dirty="0" smtClean="0">
                <a:latin typeface="+mj-lt"/>
              </a:rPr>
              <a:t>behaviour and environment of young drivers; and,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600" dirty="0">
                <a:latin typeface="+mj-lt"/>
              </a:rPr>
              <a:t>prevent risky driving </a:t>
            </a:r>
            <a:r>
              <a:rPr lang="en-US" sz="2600" dirty="0" err="1">
                <a:latin typeface="+mj-lt"/>
              </a:rPr>
              <a:t>behaviours</a:t>
            </a:r>
            <a:r>
              <a:rPr lang="en-US" sz="2600" dirty="0">
                <a:latin typeface="+mj-lt"/>
              </a:rPr>
              <a:t> in several ways.</a:t>
            </a:r>
          </a:p>
        </p:txBody>
      </p:sp>
    </p:spTree>
    <p:extLst>
      <p:ext uri="{BB962C8B-B14F-4D97-AF65-F5344CB8AC3E}">
        <p14:creationId xmlns:p14="http://schemas.microsoft.com/office/powerpoint/2010/main" val="42723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96200" cy="9144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How do they provide feedback?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2" y="2438400"/>
            <a:ext cx="8414658" cy="3886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9600" dirty="0" smtClean="0">
                <a:latin typeface="+mj-lt"/>
              </a:rPr>
              <a:t>Forcing: 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»"/>
            </a:pPr>
            <a:r>
              <a:rPr lang="en-US" sz="8000" dirty="0" smtClean="0">
                <a:latin typeface="+mj-lt"/>
              </a:rPr>
              <a:t>Blocking unsafe behaviour </a:t>
            </a:r>
            <a:r>
              <a:rPr lang="en-US" sz="8000" smtClean="0">
                <a:latin typeface="+mj-lt"/>
              </a:rPr>
              <a:t>(e.g., </a:t>
            </a:r>
            <a:r>
              <a:rPr lang="en-US" sz="8000" dirty="0" smtClean="0">
                <a:latin typeface="+mj-lt"/>
              </a:rPr>
              <a:t>locking ignition until seatbelt is fastened).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9600" dirty="0" smtClean="0">
                <a:latin typeface="+mj-lt"/>
              </a:rPr>
              <a:t>Feedback: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»"/>
            </a:pPr>
            <a:r>
              <a:rPr lang="en-US" sz="8000" dirty="0" smtClean="0">
                <a:latin typeface="+mj-lt"/>
              </a:rPr>
              <a:t>Cues drivers to hazardous behaviours (e.g., speed limit alerts).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9600" dirty="0" smtClean="0">
                <a:latin typeface="+mj-lt"/>
              </a:rPr>
              <a:t>Reporting:</a:t>
            </a:r>
          </a:p>
          <a:p>
            <a:pPr lvl="1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»"/>
            </a:pPr>
            <a:r>
              <a:rPr lang="en-US" sz="8000" dirty="0" smtClean="0">
                <a:latin typeface="+mj-lt"/>
              </a:rPr>
              <a:t>Records driver performance for parents and the young driver (e.g., GPS locator,                                        acceleration gage, radar sensors).</a:t>
            </a:r>
          </a:p>
          <a:p>
            <a:pPr marL="0" indent="0">
              <a:buClr>
                <a:srgbClr val="F8981D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6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752600"/>
            <a:ext cx="8001000" cy="914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2"/>
                </a:solidFill>
              </a:rPr>
              <a:t>How common is in-vehicle monitoring technology?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96570"/>
            <a:ext cx="5486400" cy="3810000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Verdana" pitchFamily="34" charset="0"/>
              <a:buChar char="&gt;"/>
              <a:defRPr/>
            </a:pP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Devices are most often used in research studies.</a:t>
            </a: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Verdana" pitchFamily="34" charset="0"/>
              <a:buChar char="&gt;"/>
              <a:defRPr/>
            </a:pP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Only half of parents in the U.S. report awareness of this technology.</a:t>
            </a:r>
          </a:p>
          <a:p>
            <a:pPr lv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F9900"/>
              </a:buClr>
              <a:buFont typeface="Verdana" pitchFamily="34" charset="0"/>
              <a:buChar char="&gt;"/>
              <a:defRPr/>
            </a:pPr>
            <a:r>
              <a:rPr lang="en-CA" sz="2200" kern="0" dirty="0" smtClean="0">
                <a:solidFill>
                  <a:srgbClr val="000000"/>
                </a:solidFill>
                <a:latin typeface="Verdana"/>
                <a:ea typeface="ＭＳ Ｐゴシック"/>
              </a:rPr>
              <a:t>Some limitations include the cost of the device and the need for technical knowledge to install and use it.</a:t>
            </a:r>
            <a:endParaRPr lang="en-CA" sz="2200" kern="0" dirty="0">
              <a:solidFill>
                <a:srgbClr val="000000"/>
              </a:solidFill>
              <a:latin typeface="Verdana"/>
              <a:ea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3" t="4745" r="11897" b="6111"/>
          <a:stretch/>
        </p:blipFill>
        <p:spPr>
          <a:xfrm>
            <a:off x="5867400" y="2696570"/>
            <a:ext cx="2947916" cy="260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8001000" cy="9144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Reducing risky behaviours among teen drivers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71800"/>
            <a:ext cx="7696200" cy="330490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Studies of intervention programs have shown significant reductions (76%) in risky </a:t>
            </a:r>
            <a:r>
              <a:rPr lang="en-US" sz="2400" dirty="0" err="1" smtClean="0">
                <a:latin typeface="+mj-lt"/>
              </a:rPr>
              <a:t>behaviours</a:t>
            </a:r>
            <a:r>
              <a:rPr lang="en-US" sz="2400" dirty="0" smtClean="0">
                <a:latin typeface="+mj-lt"/>
              </a:rPr>
              <a:t> among young drivers using these technologies.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In-vehicle alerts improved seatbelt use for young drivers and decreased speeding slightly.</a:t>
            </a:r>
          </a:p>
          <a:p>
            <a:pPr>
              <a:buClr>
                <a:srgbClr val="F8981D"/>
              </a:buClr>
              <a:buFont typeface="Verdana" panose="020B0604030504040204" pitchFamily="34" charset="0"/>
              <a:buChar char="&gt;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76400"/>
            <a:ext cx="7696200" cy="9144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Other benefits for young drivers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667000"/>
            <a:ext cx="5181600" cy="3810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Feedback is essential and important to increase learning and motivation in young drivers.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It helps to open a dialogue between parents and teen drivers about safe driving practices.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Parents and young drivers can better identify and target areas that may need improvement.</a:t>
            </a:r>
          </a:p>
        </p:txBody>
      </p:sp>
      <p:pic>
        <p:nvPicPr>
          <p:cNvPr id="1026" name="Picture 2" descr="C:\Users\charlottep\AppData\Local\Microsoft\Windows\Temporary Internet Files\Content.IE5\DAK1I03I\MC9000895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68221"/>
            <a:ext cx="2813457" cy="25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8077200" cy="808038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Parental attitudes, concerns, and perceptions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895600"/>
            <a:ext cx="8077200" cy="3048000"/>
          </a:xfrm>
        </p:spPr>
        <p:txBody>
          <a:bodyPr>
            <a:normAutofit fontScale="925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A U.S. survey revealed that all participating parents planned to monitor their teenager driver after licensure.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Only 1% of parents said that they would use in-vehicle technology to monitor their young drivers.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A majority </a:t>
            </a:r>
            <a:r>
              <a:rPr lang="en-US" sz="2400" dirty="0" smtClean="0">
                <a:latin typeface="+mj-lt"/>
              </a:rPr>
              <a:t>reported that they trusted their teens and felt it was an invasion of privacy.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8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0"/>
            <a:ext cx="7924800" cy="914400"/>
          </a:xfrm>
        </p:spPr>
        <p:txBody>
          <a:bodyPr>
            <a:noAutofit/>
          </a:bodyPr>
          <a:lstStyle/>
          <a:p>
            <a:pPr algn="l"/>
            <a:r>
              <a:rPr lang="en-CA" sz="2800" b="1" kern="0" dirty="0" smtClean="0">
                <a:solidFill>
                  <a:schemeClr val="tx2"/>
                </a:solidFill>
                <a:ea typeface="ＭＳ Ｐゴシック"/>
              </a:rPr>
              <a:t>Teen attitudes, concerns, and perceptions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971800"/>
            <a:ext cx="8001000" cy="35052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There is limited research that focuses on teens’ opinions of in-vehicle monitoring technologies.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Invasion of privacy seems to be the main issue with respect to these technologies.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F8981D"/>
              </a:buClr>
              <a:buFont typeface="Verdana" panose="020B0604030504040204" pitchFamily="34" charset="0"/>
              <a:buChar char="&gt;"/>
            </a:pPr>
            <a:r>
              <a:rPr lang="en-US" sz="2400" dirty="0" smtClean="0">
                <a:latin typeface="+mj-lt"/>
              </a:rPr>
              <a:t>Parents must be conscious of the importance of privacy and the effect it may have on the </a:t>
            </a:r>
            <a:r>
              <a:rPr lang="en-US" sz="2400" dirty="0" err="1" smtClean="0">
                <a:latin typeface="+mj-lt"/>
              </a:rPr>
              <a:t>behaviour</a:t>
            </a:r>
            <a:r>
              <a:rPr lang="en-US" sz="2400" dirty="0" smtClean="0">
                <a:latin typeface="+mj-lt"/>
              </a:rPr>
              <a:t> of young and new drivers.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62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_YNDRC_Template_1">
  <a:themeElements>
    <a:clrScheme name="YNDRC">
      <a:dk1>
        <a:srgbClr val="000000"/>
      </a:dk1>
      <a:lt1>
        <a:sysClr val="window" lastClr="FFFFFF"/>
      </a:lt1>
      <a:dk2>
        <a:srgbClr val="4468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81D"/>
      </a:hlink>
      <a:folHlink>
        <a:srgbClr val="800080"/>
      </a:folHlink>
    </a:clrScheme>
    <a:fontScheme name="YNDRC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2012_YNDRC_Template_1</Template>
  <TotalTime>623</TotalTime>
  <Words>668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2012_YNDRC_Template_1</vt:lpstr>
      <vt:lpstr>In-Vehicle Monitoring Technology</vt:lpstr>
      <vt:lpstr>Overview:</vt:lpstr>
      <vt:lpstr>Definition:</vt:lpstr>
      <vt:lpstr>How do they provide feedback?</vt:lpstr>
      <vt:lpstr>How common is in-vehicle monitoring technology?</vt:lpstr>
      <vt:lpstr>Reducing risky behaviours among teen drivers</vt:lpstr>
      <vt:lpstr>Other benefits for young drivers</vt:lpstr>
      <vt:lpstr>Parental attitudes, concerns, and perceptions</vt:lpstr>
      <vt:lpstr>Teen attitudes, concerns, and perceptions</vt:lpstr>
      <vt:lpstr>How would in-vehicle technology affect graduated driver licensing programs?</vt:lpstr>
      <vt:lpstr>What else can parents do to help reduce the crash risk of young drivers?</vt:lpstr>
      <vt:lpstr>In-vehicle technology initiatives</vt:lpstr>
      <vt:lpstr>In-vehicle technology initiatives</vt:lpstr>
      <vt:lpstr>In-vehicle technology initiatives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VULNERABLE ROAD USERS</dc:title>
  <dc:creator>annam</dc:creator>
  <cp:lastModifiedBy>Robyn  Robertson</cp:lastModifiedBy>
  <cp:revision>61</cp:revision>
  <cp:lastPrinted>2012-07-11T15:30:42Z</cp:lastPrinted>
  <dcterms:created xsi:type="dcterms:W3CDTF">2012-07-17T15:03:43Z</dcterms:created>
  <dcterms:modified xsi:type="dcterms:W3CDTF">2014-01-20T20:08:24Z</dcterms:modified>
</cp:coreProperties>
</file>